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0" r:id="rId5"/>
  </p:sldMasterIdLst>
  <p:sldIdLst>
    <p:sldId id="256" r:id="rId6"/>
    <p:sldId id="291" r:id="rId7"/>
    <p:sldId id="288" r:id="rId8"/>
    <p:sldId id="285" r:id="rId9"/>
    <p:sldId id="269" r:id="rId10"/>
    <p:sldId id="270" r:id="rId11"/>
    <p:sldId id="290" r:id="rId12"/>
    <p:sldId id="271" r:id="rId13"/>
    <p:sldId id="289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B97DB-03E0-E8BD-8EC2-858CA2D50446}" v="2" dt="2022-11-11T03:07:12.297"/>
    <p1510:client id="{3A75EC6D-D8DE-6CCB-79C3-4A7A27CE59F4}" v="173" dt="2022-11-11T01:25:06.363"/>
    <p1510:client id="{A9F2768A-40A5-9780-905A-3F6F0857CCE3}" v="18" dt="2022-11-11T01:24:31.971"/>
    <p1510:client id="{B6E72B87-6057-6E2C-0446-C14020C67DD4}" v="6" dt="2022-11-11T01:08:24.786"/>
    <p1510:client id="{CFD0F993-4B1F-EF32-0637-322B2FACBD2E}" v="3" dt="2022-11-10T07:15:23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Do you know anyone who is deaf?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02-4BE0-B5D7-C5FC03CF4E9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02-4BE0-B5D7-C5FC03CF4E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Sheet1!$B$4:$B$5</c:f>
              <c:numCache>
                <c:formatCode>General</c:formatCode>
                <c:ptCount val="2"/>
                <c:pt idx="0">
                  <c:v>18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02-4BE0-B5D7-C5FC03CF4E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Can</a:t>
            </a:r>
            <a:r>
              <a:rPr lang="en-US" baseline="0"/>
              <a:t> you effectively communicate with a person who is deaf or has severe hearing impariments?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Sheet1!$B$18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CA-4A45-85F4-6A24FA2A557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CA-4A45-85F4-6A24FA2A557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ECA-4A45-85F4-6A24FA2A55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Sheet1!$A$19:$A$21</c:f>
              <c:strCache>
                <c:ptCount val="3"/>
                <c:pt idx="0">
                  <c:v>Yes, I know ASL or other commuicable deaf language</c:v>
                </c:pt>
                <c:pt idx="1">
                  <c:v>Somewhat</c:v>
                </c:pt>
                <c:pt idx="2">
                  <c:v>No</c:v>
                </c:pt>
              </c:strCache>
            </c:strRef>
          </c:cat>
          <c:val>
            <c:numRef>
              <c:f>Sheet1!$B$19:$B$21</c:f>
              <c:numCache>
                <c:formatCode>General</c:formatCode>
                <c:ptCount val="3"/>
                <c:pt idx="0">
                  <c:v>1</c:v>
                </c:pt>
                <c:pt idx="1">
                  <c:v>20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CA-4A45-85F4-6A24FA2A55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If</a:t>
            </a:r>
            <a:r>
              <a:rPr lang="en-US" baseline="0"/>
              <a:t> you were deaf, would you like a device to display visual text of what able hearing speakers are saying?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Sheet1!$B$35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55-403A-B2B6-DD05BDB55DF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55-403A-B2B6-DD05BDB55D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Sheet1!$A$36:$A$37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Sheet1!$B$36:$B$37</c:f>
              <c:numCache>
                <c:formatCode>General</c:formatCode>
                <c:ptCount val="2"/>
                <c:pt idx="0">
                  <c:v>33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55-403A-B2B6-DD05BDB55D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AD3EE-D107-4A33-ACC6-118FF149872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8E6B1D-4345-4E8D-9BDD-8193DDF83976}">
      <dgm:prSet/>
      <dgm:spPr/>
      <dgm:t>
        <a:bodyPr/>
        <a:lstStyle/>
        <a:p>
          <a:pPr algn="ctr" rtl="0"/>
          <a:r>
            <a:rPr lang="en-US" dirty="0">
              <a:latin typeface="Century Gothic" panose="020B0502020202020204"/>
            </a:rPr>
            <a:t>BUSINESS</a:t>
          </a:r>
          <a:endParaRPr lang="en-US" dirty="0"/>
        </a:p>
      </dgm:t>
    </dgm:pt>
    <dgm:pt modelId="{BB94281B-23F5-4560-91A9-9F1C2AADE28F}" type="parTrans" cxnId="{8661D4D1-0B6C-4252-A998-011FDCD7A3E9}">
      <dgm:prSet/>
      <dgm:spPr/>
      <dgm:t>
        <a:bodyPr/>
        <a:lstStyle/>
        <a:p>
          <a:endParaRPr lang="en-US"/>
        </a:p>
      </dgm:t>
    </dgm:pt>
    <dgm:pt modelId="{E2841CF2-031F-4BBB-B9C4-59523E879837}" type="sibTrans" cxnId="{8661D4D1-0B6C-4252-A998-011FDCD7A3E9}">
      <dgm:prSet/>
      <dgm:spPr/>
      <dgm:t>
        <a:bodyPr/>
        <a:lstStyle/>
        <a:p>
          <a:endParaRPr lang="en-US"/>
        </a:p>
      </dgm:t>
    </dgm:pt>
    <dgm:pt modelId="{75437D58-A7E2-4149-B932-9A3720BC0B20}">
      <dgm:prSet custT="1"/>
      <dgm:spPr/>
      <dgm:t>
        <a:bodyPr/>
        <a:lstStyle/>
        <a:p>
          <a:pPr algn="ctr"/>
          <a:r>
            <a:rPr lang="en-US" sz="2000" dirty="0"/>
            <a:t> </a:t>
          </a:r>
          <a:r>
            <a:rPr lang="en-US" sz="2000" dirty="0">
              <a:latin typeface="Century Gothic" panose="020B0502020202020204"/>
            </a:rPr>
            <a:t>INTERPERSONAL </a:t>
          </a:r>
          <a:r>
            <a:rPr lang="en-US" sz="2000" dirty="0"/>
            <a:t>COMMUNICATION</a:t>
          </a:r>
        </a:p>
      </dgm:t>
    </dgm:pt>
    <dgm:pt modelId="{1C8E6DBA-2D08-415D-BAA0-C42DFF75547E}" type="parTrans" cxnId="{65B5EBDE-A7B8-4EFB-8C90-58B5AFBD840D}">
      <dgm:prSet/>
      <dgm:spPr/>
      <dgm:t>
        <a:bodyPr/>
        <a:lstStyle/>
        <a:p>
          <a:endParaRPr lang="en-US"/>
        </a:p>
      </dgm:t>
    </dgm:pt>
    <dgm:pt modelId="{7C3ACE2E-08EF-4D20-8A98-50616370F54E}" type="sibTrans" cxnId="{65B5EBDE-A7B8-4EFB-8C90-58B5AFBD840D}">
      <dgm:prSet/>
      <dgm:spPr/>
      <dgm:t>
        <a:bodyPr/>
        <a:lstStyle/>
        <a:p>
          <a:endParaRPr lang="en-US"/>
        </a:p>
      </dgm:t>
    </dgm:pt>
    <dgm:pt modelId="{3C66ADD7-1CFF-440D-BB87-CADEF00EC1F8}">
      <dgm:prSet/>
      <dgm:spPr/>
      <dgm:t>
        <a:bodyPr/>
        <a:lstStyle/>
        <a:p>
          <a:pPr algn="ctr"/>
          <a:r>
            <a:rPr lang="en-US" dirty="0"/>
            <a:t>MENTAL HEALTH</a:t>
          </a:r>
        </a:p>
      </dgm:t>
    </dgm:pt>
    <dgm:pt modelId="{FBCB74FA-C675-4233-9C9C-DEBD80B7FCF2}" type="parTrans" cxnId="{B537EE34-1465-4287-A33A-DF8399CED3F8}">
      <dgm:prSet/>
      <dgm:spPr/>
      <dgm:t>
        <a:bodyPr/>
        <a:lstStyle/>
        <a:p>
          <a:endParaRPr lang="en-US"/>
        </a:p>
      </dgm:t>
    </dgm:pt>
    <dgm:pt modelId="{6E8097B5-A1D2-490C-ADFC-4E583F082658}" type="sibTrans" cxnId="{B537EE34-1465-4287-A33A-DF8399CED3F8}">
      <dgm:prSet/>
      <dgm:spPr/>
      <dgm:t>
        <a:bodyPr/>
        <a:lstStyle/>
        <a:p>
          <a:endParaRPr lang="en-US"/>
        </a:p>
      </dgm:t>
    </dgm:pt>
    <dgm:pt modelId="{2D53FF9E-FE5E-4F06-B6E2-396C67472B3A}" type="pres">
      <dgm:prSet presAssocID="{C55AD3EE-D107-4A33-ACC6-118FF1498721}" presName="linear" presStyleCnt="0">
        <dgm:presLayoutVars>
          <dgm:animLvl val="lvl"/>
          <dgm:resizeHandles val="exact"/>
        </dgm:presLayoutVars>
      </dgm:prSet>
      <dgm:spPr/>
    </dgm:pt>
    <dgm:pt modelId="{1255D155-5114-45E3-8AD4-3A51D0D4441A}" type="pres">
      <dgm:prSet presAssocID="{398E6B1D-4345-4E8D-9BDD-8193DDF83976}" presName="parentText" presStyleLbl="node1" presStyleIdx="0" presStyleCnt="3" custScaleX="76911" custScaleY="52053" custLinFactY="-79667" custLinFactNeighborX="-1356" custLinFactNeighborY="-100000">
        <dgm:presLayoutVars>
          <dgm:chMax val="0"/>
          <dgm:bulletEnabled val="1"/>
        </dgm:presLayoutVars>
      </dgm:prSet>
      <dgm:spPr/>
    </dgm:pt>
    <dgm:pt modelId="{8A2C7246-A754-4610-8A71-097750BDD508}" type="pres">
      <dgm:prSet presAssocID="{E2841CF2-031F-4BBB-B9C4-59523E879837}" presName="spacer" presStyleCnt="0"/>
      <dgm:spPr/>
    </dgm:pt>
    <dgm:pt modelId="{04F8B081-89B6-4B07-82AC-83BF3C307B22}" type="pres">
      <dgm:prSet presAssocID="{75437D58-A7E2-4149-B932-9A3720BC0B20}" presName="parentText" presStyleLbl="node1" presStyleIdx="1" presStyleCnt="3" custScaleX="74438" custScaleY="47583" custLinFactY="-3850" custLinFactNeighborX="-1014" custLinFactNeighborY="-100000">
        <dgm:presLayoutVars>
          <dgm:chMax val="0"/>
          <dgm:bulletEnabled val="1"/>
        </dgm:presLayoutVars>
      </dgm:prSet>
      <dgm:spPr/>
    </dgm:pt>
    <dgm:pt modelId="{C506D8C6-2D2C-44DD-A0ED-B3A50E815D36}" type="pres">
      <dgm:prSet presAssocID="{7C3ACE2E-08EF-4D20-8A98-50616370F54E}" presName="spacer" presStyleCnt="0"/>
      <dgm:spPr/>
    </dgm:pt>
    <dgm:pt modelId="{9BB50D74-7C17-45B2-93BC-D6C7E7CD3719}" type="pres">
      <dgm:prSet presAssocID="{3C66ADD7-1CFF-440D-BB87-CADEF00EC1F8}" presName="parentText" presStyleLbl="node1" presStyleIdx="2" presStyleCnt="3" custScaleX="78715" custScaleY="35821" custLinFactY="29354" custLinFactNeighborX="978" custLinFactNeighborY="100000">
        <dgm:presLayoutVars>
          <dgm:chMax val="0"/>
          <dgm:bulletEnabled val="1"/>
        </dgm:presLayoutVars>
      </dgm:prSet>
      <dgm:spPr/>
    </dgm:pt>
  </dgm:ptLst>
  <dgm:cxnLst>
    <dgm:cxn modelId="{26C6042B-0CB7-4ED7-A6BB-D41D2CEC1F00}" type="presOf" srcId="{C55AD3EE-D107-4A33-ACC6-118FF1498721}" destId="{2D53FF9E-FE5E-4F06-B6E2-396C67472B3A}" srcOrd="0" destOrd="0" presId="urn:microsoft.com/office/officeart/2005/8/layout/vList2"/>
    <dgm:cxn modelId="{B537EE34-1465-4287-A33A-DF8399CED3F8}" srcId="{C55AD3EE-D107-4A33-ACC6-118FF1498721}" destId="{3C66ADD7-1CFF-440D-BB87-CADEF00EC1F8}" srcOrd="2" destOrd="0" parTransId="{FBCB74FA-C675-4233-9C9C-DEBD80B7FCF2}" sibTransId="{6E8097B5-A1D2-490C-ADFC-4E583F082658}"/>
    <dgm:cxn modelId="{32891B48-F2A0-4B0F-AB47-3A2517A71996}" type="presOf" srcId="{398E6B1D-4345-4E8D-9BDD-8193DDF83976}" destId="{1255D155-5114-45E3-8AD4-3A51D0D4441A}" srcOrd="0" destOrd="0" presId="urn:microsoft.com/office/officeart/2005/8/layout/vList2"/>
    <dgm:cxn modelId="{4360FD7B-F366-4211-A068-1D304E3A5B2D}" type="presOf" srcId="{75437D58-A7E2-4149-B932-9A3720BC0B20}" destId="{04F8B081-89B6-4B07-82AC-83BF3C307B22}" srcOrd="0" destOrd="0" presId="urn:microsoft.com/office/officeart/2005/8/layout/vList2"/>
    <dgm:cxn modelId="{9C43C0AC-195D-436F-BE87-E6D297383FA1}" type="presOf" srcId="{3C66ADD7-1CFF-440D-BB87-CADEF00EC1F8}" destId="{9BB50D74-7C17-45B2-93BC-D6C7E7CD3719}" srcOrd="0" destOrd="0" presId="urn:microsoft.com/office/officeart/2005/8/layout/vList2"/>
    <dgm:cxn modelId="{8661D4D1-0B6C-4252-A998-011FDCD7A3E9}" srcId="{C55AD3EE-D107-4A33-ACC6-118FF1498721}" destId="{398E6B1D-4345-4E8D-9BDD-8193DDF83976}" srcOrd="0" destOrd="0" parTransId="{BB94281B-23F5-4560-91A9-9F1C2AADE28F}" sibTransId="{E2841CF2-031F-4BBB-B9C4-59523E879837}"/>
    <dgm:cxn modelId="{65B5EBDE-A7B8-4EFB-8C90-58B5AFBD840D}" srcId="{C55AD3EE-D107-4A33-ACC6-118FF1498721}" destId="{75437D58-A7E2-4149-B932-9A3720BC0B20}" srcOrd="1" destOrd="0" parTransId="{1C8E6DBA-2D08-415D-BAA0-C42DFF75547E}" sibTransId="{7C3ACE2E-08EF-4D20-8A98-50616370F54E}"/>
    <dgm:cxn modelId="{848CCE72-A0D3-40A4-A85F-191C8A21432E}" type="presParOf" srcId="{2D53FF9E-FE5E-4F06-B6E2-396C67472B3A}" destId="{1255D155-5114-45E3-8AD4-3A51D0D4441A}" srcOrd="0" destOrd="0" presId="urn:microsoft.com/office/officeart/2005/8/layout/vList2"/>
    <dgm:cxn modelId="{000FE3D9-3DD0-4328-BFA0-4B9543184B2B}" type="presParOf" srcId="{2D53FF9E-FE5E-4F06-B6E2-396C67472B3A}" destId="{8A2C7246-A754-4610-8A71-097750BDD508}" srcOrd="1" destOrd="0" presId="urn:microsoft.com/office/officeart/2005/8/layout/vList2"/>
    <dgm:cxn modelId="{CE232F40-76DA-4DDC-BC06-7CD99266FCA5}" type="presParOf" srcId="{2D53FF9E-FE5E-4F06-B6E2-396C67472B3A}" destId="{04F8B081-89B6-4B07-82AC-83BF3C307B22}" srcOrd="2" destOrd="0" presId="urn:microsoft.com/office/officeart/2005/8/layout/vList2"/>
    <dgm:cxn modelId="{18EBCAF7-2105-45E9-8261-5C0729B90D44}" type="presParOf" srcId="{2D53FF9E-FE5E-4F06-B6E2-396C67472B3A}" destId="{C506D8C6-2D2C-44DD-A0ED-B3A50E815D36}" srcOrd="3" destOrd="0" presId="urn:microsoft.com/office/officeart/2005/8/layout/vList2"/>
    <dgm:cxn modelId="{CBC8EFD1-D31A-4320-B10A-236137906AB4}" type="presParOf" srcId="{2D53FF9E-FE5E-4F06-B6E2-396C67472B3A}" destId="{9BB50D74-7C17-45B2-93BC-D6C7E7CD37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5F31B9-D8ED-4CEC-AE1D-58017E1A98C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368E0EA-3E51-493E-B22F-74C4609572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MARKET SPECIFICATIONS </a:t>
          </a:r>
        </a:p>
      </dgm:t>
    </dgm:pt>
    <dgm:pt modelId="{68F517FC-BD79-410F-A406-4F5FDFD2AFA2}" type="parTrans" cxnId="{7D2445BE-B2CA-48E0-8EA2-3ACA5AA68F6A}">
      <dgm:prSet/>
      <dgm:spPr/>
      <dgm:t>
        <a:bodyPr/>
        <a:lstStyle/>
        <a:p>
          <a:endParaRPr lang="en-US"/>
        </a:p>
      </dgm:t>
    </dgm:pt>
    <dgm:pt modelId="{47CA6D7B-2660-4F38-AC69-E8E5F9195F9F}" type="sibTrans" cxnId="{7D2445BE-B2CA-48E0-8EA2-3ACA5AA68F6A}">
      <dgm:prSet/>
      <dgm:spPr/>
      <dgm:t>
        <a:bodyPr/>
        <a:lstStyle/>
        <a:p>
          <a:endParaRPr lang="en-US"/>
        </a:p>
      </dgm:t>
    </dgm:pt>
    <dgm:pt modelId="{FF7C472A-8771-43D3-ABD1-D5B228DE3F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- GLOBAL HARING IMPAIRMENTS</a:t>
          </a:r>
        </a:p>
      </dgm:t>
    </dgm:pt>
    <dgm:pt modelId="{2D3E4268-0E44-46DD-9BEF-3567EBFA3A48}" type="sibTrans" cxnId="{EDE65A0C-7523-4023-8D59-7A62982FA31E}">
      <dgm:prSet/>
      <dgm:spPr/>
      <dgm:t>
        <a:bodyPr/>
        <a:lstStyle/>
        <a:p>
          <a:endParaRPr lang="en-US"/>
        </a:p>
      </dgm:t>
    </dgm:pt>
    <dgm:pt modelId="{571FDF87-3DF1-499A-B036-26D2F42B8355}" type="parTrans" cxnId="{EDE65A0C-7523-4023-8D59-7A62982FA31E}">
      <dgm:prSet/>
      <dgm:spPr/>
      <dgm:t>
        <a:bodyPr/>
        <a:lstStyle/>
        <a:p>
          <a:endParaRPr lang="en-US"/>
        </a:p>
      </dgm:t>
    </dgm:pt>
    <dgm:pt modelId="{989BB956-1143-4F9A-86AA-4E5EB4322B92}" type="pres">
      <dgm:prSet presAssocID="{305F31B9-D8ED-4CEC-AE1D-58017E1A98C3}" presName="root" presStyleCnt="0">
        <dgm:presLayoutVars>
          <dgm:dir/>
          <dgm:resizeHandles val="exact"/>
        </dgm:presLayoutVars>
      </dgm:prSet>
      <dgm:spPr/>
    </dgm:pt>
    <dgm:pt modelId="{24BB67B6-B446-4F73-A4F7-A807BCFD8258}" type="pres">
      <dgm:prSet presAssocID="{FF7C472A-8771-43D3-ABD1-D5B228DE3FFB}" presName="compNode" presStyleCnt="0"/>
      <dgm:spPr/>
    </dgm:pt>
    <dgm:pt modelId="{98F5CFD0-7454-4E32-8291-E2D88F6524E8}" type="pres">
      <dgm:prSet presAssocID="{FF7C472A-8771-43D3-ABD1-D5B228DE3FFB}" presName="bgRect" presStyleLbl="bgShp" presStyleIdx="0" presStyleCnt="2" custScaleX="77377" custScaleY="71533" custLinFactNeighborX="2375" custLinFactNeighborY="-68148"/>
      <dgm:spPr/>
    </dgm:pt>
    <dgm:pt modelId="{C2352761-E6CC-4CE6-AF65-6183AB0B2797}" type="pres">
      <dgm:prSet presAssocID="{FF7C472A-8771-43D3-ABD1-D5B228DE3FFB}" presName="iconRect" presStyleLbl="node1" presStyleIdx="0" presStyleCnt="2" custLinFactY="-38338" custLinFactNeighborX="55932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EB4D821C-A859-4DEB-A280-AAE83B8B0A8D}" type="pres">
      <dgm:prSet presAssocID="{FF7C472A-8771-43D3-ABD1-D5B228DE3FFB}" presName="spaceRect" presStyleCnt="0"/>
      <dgm:spPr/>
    </dgm:pt>
    <dgm:pt modelId="{27B4C9F7-E4BB-4E46-BD87-F687CD76204B}" type="pres">
      <dgm:prSet presAssocID="{FF7C472A-8771-43D3-ABD1-D5B228DE3FFB}" presName="parTx" presStyleLbl="revTx" presStyleIdx="0" presStyleCnt="2" custLinFactNeighborX="11857" custLinFactNeighborY="-73901">
        <dgm:presLayoutVars>
          <dgm:chMax val="0"/>
          <dgm:chPref val="0"/>
        </dgm:presLayoutVars>
      </dgm:prSet>
      <dgm:spPr/>
    </dgm:pt>
    <dgm:pt modelId="{E3345486-E841-4467-B26B-53A7E56CD34F}" type="pres">
      <dgm:prSet presAssocID="{2D3E4268-0E44-46DD-9BEF-3567EBFA3A48}" presName="sibTrans" presStyleCnt="0"/>
      <dgm:spPr/>
    </dgm:pt>
    <dgm:pt modelId="{A50BDDE4-4D64-4C05-BF5B-A7DB705E0642}" type="pres">
      <dgm:prSet presAssocID="{A368E0EA-3E51-493E-B22F-74C46095721A}" presName="compNode" presStyleCnt="0"/>
      <dgm:spPr/>
    </dgm:pt>
    <dgm:pt modelId="{B5B4C7E7-C9AF-48F3-A0A4-E30B74889CBE}" type="pres">
      <dgm:prSet presAssocID="{A368E0EA-3E51-493E-B22F-74C46095721A}" presName="bgRect" presStyleLbl="bgShp" presStyleIdx="1" presStyleCnt="2" custScaleX="91105" custScaleY="65889" custLinFactNeighborX="-609" custLinFactNeighborY="-5300"/>
      <dgm:spPr/>
    </dgm:pt>
    <dgm:pt modelId="{EE65210B-F73A-401D-8CBF-D8E2EE1A2494}" type="pres">
      <dgm:prSet presAssocID="{A368E0EA-3E51-493E-B22F-74C46095721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935E1D12-E09B-436F-A3B9-29B9C5C196DD}" type="pres">
      <dgm:prSet presAssocID="{A368E0EA-3E51-493E-B22F-74C46095721A}" presName="spaceRect" presStyleCnt="0"/>
      <dgm:spPr/>
    </dgm:pt>
    <dgm:pt modelId="{A8F53C6F-E098-4DAF-B24F-E93949C1767D}" type="pres">
      <dgm:prSet presAssocID="{A368E0EA-3E51-493E-B22F-74C46095721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DE65A0C-7523-4023-8D59-7A62982FA31E}" srcId="{305F31B9-D8ED-4CEC-AE1D-58017E1A98C3}" destId="{FF7C472A-8771-43D3-ABD1-D5B228DE3FFB}" srcOrd="0" destOrd="0" parTransId="{571FDF87-3DF1-499A-B036-26D2F42B8355}" sibTransId="{2D3E4268-0E44-46DD-9BEF-3567EBFA3A48}"/>
    <dgm:cxn modelId="{10A16B44-892C-4DAF-92C4-A860E844F58D}" type="presOf" srcId="{305F31B9-D8ED-4CEC-AE1D-58017E1A98C3}" destId="{989BB956-1143-4F9A-86AA-4E5EB4322B92}" srcOrd="0" destOrd="0" presId="urn:microsoft.com/office/officeart/2018/2/layout/IconVerticalSolidList"/>
    <dgm:cxn modelId="{A56C26A0-0F4A-4A9D-8A9F-783BB7536338}" type="presOf" srcId="{FF7C472A-8771-43D3-ABD1-D5B228DE3FFB}" destId="{27B4C9F7-E4BB-4E46-BD87-F687CD76204B}" srcOrd="0" destOrd="0" presId="urn:microsoft.com/office/officeart/2018/2/layout/IconVerticalSolidList"/>
    <dgm:cxn modelId="{7D2445BE-B2CA-48E0-8EA2-3ACA5AA68F6A}" srcId="{305F31B9-D8ED-4CEC-AE1D-58017E1A98C3}" destId="{A368E0EA-3E51-493E-B22F-74C46095721A}" srcOrd="1" destOrd="0" parTransId="{68F517FC-BD79-410F-A406-4F5FDFD2AFA2}" sibTransId="{47CA6D7B-2660-4F38-AC69-E8E5F9195F9F}"/>
    <dgm:cxn modelId="{25BD71D6-7B70-4806-BED5-669CFB72DA39}" type="presOf" srcId="{A368E0EA-3E51-493E-B22F-74C46095721A}" destId="{A8F53C6F-E098-4DAF-B24F-E93949C1767D}" srcOrd="0" destOrd="0" presId="urn:microsoft.com/office/officeart/2018/2/layout/IconVerticalSolidList"/>
    <dgm:cxn modelId="{223EBD23-C959-42AE-B571-33ADD956D07D}" type="presParOf" srcId="{989BB956-1143-4F9A-86AA-4E5EB4322B92}" destId="{24BB67B6-B446-4F73-A4F7-A807BCFD8258}" srcOrd="0" destOrd="0" presId="urn:microsoft.com/office/officeart/2018/2/layout/IconVerticalSolidList"/>
    <dgm:cxn modelId="{99389147-207C-4455-9510-65CAC5CB2FB2}" type="presParOf" srcId="{24BB67B6-B446-4F73-A4F7-A807BCFD8258}" destId="{98F5CFD0-7454-4E32-8291-E2D88F6524E8}" srcOrd="0" destOrd="0" presId="urn:microsoft.com/office/officeart/2018/2/layout/IconVerticalSolidList"/>
    <dgm:cxn modelId="{483E72AB-3318-4D02-93F3-850C68AC88B0}" type="presParOf" srcId="{24BB67B6-B446-4F73-A4F7-A807BCFD8258}" destId="{C2352761-E6CC-4CE6-AF65-6183AB0B2797}" srcOrd="1" destOrd="0" presId="urn:microsoft.com/office/officeart/2018/2/layout/IconVerticalSolidList"/>
    <dgm:cxn modelId="{400B134B-99E9-4519-B7AB-026C00B51113}" type="presParOf" srcId="{24BB67B6-B446-4F73-A4F7-A807BCFD8258}" destId="{EB4D821C-A859-4DEB-A280-AAE83B8B0A8D}" srcOrd="2" destOrd="0" presId="urn:microsoft.com/office/officeart/2018/2/layout/IconVerticalSolidList"/>
    <dgm:cxn modelId="{D93DC804-3A6A-4E3B-8302-C169E38B87CF}" type="presParOf" srcId="{24BB67B6-B446-4F73-A4F7-A807BCFD8258}" destId="{27B4C9F7-E4BB-4E46-BD87-F687CD76204B}" srcOrd="3" destOrd="0" presId="urn:microsoft.com/office/officeart/2018/2/layout/IconVerticalSolidList"/>
    <dgm:cxn modelId="{45D4D8BE-DF40-434A-B59F-02E2BD9FEEF6}" type="presParOf" srcId="{989BB956-1143-4F9A-86AA-4E5EB4322B92}" destId="{E3345486-E841-4467-B26B-53A7E56CD34F}" srcOrd="1" destOrd="0" presId="urn:microsoft.com/office/officeart/2018/2/layout/IconVerticalSolidList"/>
    <dgm:cxn modelId="{4F5A132B-A80B-4EB9-AB42-016062AE87B7}" type="presParOf" srcId="{989BB956-1143-4F9A-86AA-4E5EB4322B92}" destId="{A50BDDE4-4D64-4C05-BF5B-A7DB705E0642}" srcOrd="2" destOrd="0" presId="urn:microsoft.com/office/officeart/2018/2/layout/IconVerticalSolidList"/>
    <dgm:cxn modelId="{6A656BA2-0211-4D0B-9F8A-FD132C2B5B3A}" type="presParOf" srcId="{A50BDDE4-4D64-4C05-BF5B-A7DB705E0642}" destId="{B5B4C7E7-C9AF-48F3-A0A4-E30B74889CBE}" srcOrd="0" destOrd="0" presId="urn:microsoft.com/office/officeart/2018/2/layout/IconVerticalSolidList"/>
    <dgm:cxn modelId="{36C8CEED-0734-451C-9536-8B7C90ECA415}" type="presParOf" srcId="{A50BDDE4-4D64-4C05-BF5B-A7DB705E0642}" destId="{EE65210B-F73A-401D-8CBF-D8E2EE1A2494}" srcOrd="1" destOrd="0" presId="urn:microsoft.com/office/officeart/2018/2/layout/IconVerticalSolidList"/>
    <dgm:cxn modelId="{D5FEBCD2-091B-4648-8B00-CFA702CE2EF8}" type="presParOf" srcId="{A50BDDE4-4D64-4C05-BF5B-A7DB705E0642}" destId="{935E1D12-E09B-436F-A3B9-29B9C5C196DD}" srcOrd="2" destOrd="0" presId="urn:microsoft.com/office/officeart/2018/2/layout/IconVerticalSolidList"/>
    <dgm:cxn modelId="{2BC7D7D6-A559-4025-A8E3-50EA5B4593EF}" type="presParOf" srcId="{A50BDDE4-4D64-4C05-BF5B-A7DB705E0642}" destId="{A8F53C6F-E098-4DAF-B24F-E93949C176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5D6B6-428E-421B-A15E-75AA1078E0E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FA8929-9C08-42D5-9D1A-26B83B579417}">
      <dgm:prSet/>
      <dgm:spPr/>
      <dgm:t>
        <a:bodyPr/>
        <a:lstStyle/>
        <a:p>
          <a:pPr algn="ctr"/>
          <a:r>
            <a:rPr lang="en-US" dirty="0"/>
            <a:t> HEARING AIDS</a:t>
          </a:r>
        </a:p>
      </dgm:t>
    </dgm:pt>
    <dgm:pt modelId="{D0332FE3-0C6D-4D3A-94FB-FB87BF52E0B6}" type="parTrans" cxnId="{D1D8296E-A09F-46D8-A550-336C67BC334A}">
      <dgm:prSet/>
      <dgm:spPr/>
      <dgm:t>
        <a:bodyPr/>
        <a:lstStyle/>
        <a:p>
          <a:endParaRPr lang="en-US"/>
        </a:p>
      </dgm:t>
    </dgm:pt>
    <dgm:pt modelId="{CB027297-E0D7-4C9C-9DDB-AAB80E3740B1}" type="sibTrans" cxnId="{D1D8296E-A09F-46D8-A550-336C67BC334A}">
      <dgm:prSet/>
      <dgm:spPr/>
      <dgm:t>
        <a:bodyPr/>
        <a:lstStyle/>
        <a:p>
          <a:endParaRPr lang="en-US"/>
        </a:p>
      </dgm:t>
    </dgm:pt>
    <dgm:pt modelId="{D8DD7D82-EB03-4B6E-ADE9-1A76C9F2AF4B}">
      <dgm:prSet/>
      <dgm:spPr/>
      <dgm:t>
        <a:bodyPr/>
        <a:lstStyle/>
        <a:p>
          <a:pPr algn="ctr"/>
          <a:r>
            <a:rPr lang="en-US" dirty="0"/>
            <a:t>PUBLIC TRANSLATORS</a:t>
          </a:r>
        </a:p>
      </dgm:t>
    </dgm:pt>
    <dgm:pt modelId="{8ECD077B-A2A8-4A6D-9E08-AE194FEB8B2E}" type="parTrans" cxnId="{E8B175C9-5F99-488E-89E3-53984CC0C8EB}">
      <dgm:prSet/>
      <dgm:spPr/>
      <dgm:t>
        <a:bodyPr/>
        <a:lstStyle/>
        <a:p>
          <a:endParaRPr lang="en-US"/>
        </a:p>
      </dgm:t>
    </dgm:pt>
    <dgm:pt modelId="{65D43012-D089-48F1-9C20-ECD0D2420154}" type="sibTrans" cxnId="{E8B175C9-5F99-488E-89E3-53984CC0C8EB}">
      <dgm:prSet/>
      <dgm:spPr/>
      <dgm:t>
        <a:bodyPr/>
        <a:lstStyle/>
        <a:p>
          <a:endParaRPr lang="en-US"/>
        </a:p>
      </dgm:t>
    </dgm:pt>
    <dgm:pt modelId="{74BE92FE-8E30-4BDB-93A4-65A5D3A1D9E8}">
      <dgm:prSet/>
      <dgm:spPr/>
      <dgm:t>
        <a:bodyPr/>
        <a:lstStyle/>
        <a:p>
          <a:pPr algn="ctr"/>
          <a:r>
            <a:rPr lang="en-US" dirty="0"/>
            <a:t>ROBOTIC TRANSLATORS</a:t>
          </a:r>
        </a:p>
      </dgm:t>
    </dgm:pt>
    <dgm:pt modelId="{F9C329D1-3767-494C-BA95-198BCEDA1892}" type="parTrans" cxnId="{666A1C2D-FD1B-4E3C-BDBD-D71BDA414ACB}">
      <dgm:prSet/>
      <dgm:spPr/>
      <dgm:t>
        <a:bodyPr/>
        <a:lstStyle/>
        <a:p>
          <a:endParaRPr lang="en-US"/>
        </a:p>
      </dgm:t>
    </dgm:pt>
    <dgm:pt modelId="{4636D7C7-5090-4867-9D81-4F01D63EACE5}" type="sibTrans" cxnId="{666A1C2D-FD1B-4E3C-BDBD-D71BDA414ACB}">
      <dgm:prSet/>
      <dgm:spPr/>
      <dgm:t>
        <a:bodyPr/>
        <a:lstStyle/>
        <a:p>
          <a:endParaRPr lang="en-US"/>
        </a:p>
      </dgm:t>
    </dgm:pt>
    <dgm:pt modelId="{BB3D4FD5-698B-4932-8C69-2DD574BA3518}" type="pres">
      <dgm:prSet presAssocID="{34F5D6B6-428E-421B-A15E-75AA1078E0E5}" presName="linear" presStyleCnt="0">
        <dgm:presLayoutVars>
          <dgm:animLvl val="lvl"/>
          <dgm:resizeHandles val="exact"/>
        </dgm:presLayoutVars>
      </dgm:prSet>
      <dgm:spPr/>
    </dgm:pt>
    <dgm:pt modelId="{B73983F8-B18C-4DFF-8A6B-B35F09D3352C}" type="pres">
      <dgm:prSet presAssocID="{86FA8929-9C08-42D5-9D1A-26B83B579417}" presName="parentText" presStyleLbl="node1" presStyleIdx="0" presStyleCnt="3" custScaleX="81158" custScaleY="38062" custLinFactY="-30755" custLinFactNeighborX="0" custLinFactNeighborY="-100000">
        <dgm:presLayoutVars>
          <dgm:chMax val="0"/>
          <dgm:bulletEnabled val="1"/>
        </dgm:presLayoutVars>
      </dgm:prSet>
      <dgm:spPr/>
    </dgm:pt>
    <dgm:pt modelId="{F64AC266-F2F7-4C2D-9BDD-5AA4695B88FC}" type="pres">
      <dgm:prSet presAssocID="{CB027297-E0D7-4C9C-9DDB-AAB80E3740B1}" presName="spacer" presStyleCnt="0"/>
      <dgm:spPr/>
    </dgm:pt>
    <dgm:pt modelId="{F46B0B6E-CD28-4A88-8DE2-FFDA6374B101}" type="pres">
      <dgm:prSet presAssocID="{D8DD7D82-EB03-4B6E-ADE9-1A76C9F2AF4B}" presName="parentText" presStyleLbl="node1" presStyleIdx="1" presStyleCnt="3" custScaleX="81158" custScaleY="37218" custLinFactY="-456" custLinFactNeighborX="0" custLinFactNeighborY="-100000">
        <dgm:presLayoutVars>
          <dgm:chMax val="0"/>
          <dgm:bulletEnabled val="1"/>
        </dgm:presLayoutVars>
      </dgm:prSet>
      <dgm:spPr/>
    </dgm:pt>
    <dgm:pt modelId="{5F944B6E-20B2-49A4-8496-64AECBF18C82}" type="pres">
      <dgm:prSet presAssocID="{65D43012-D089-48F1-9C20-ECD0D2420154}" presName="spacer" presStyleCnt="0"/>
      <dgm:spPr/>
    </dgm:pt>
    <dgm:pt modelId="{E97B0163-91FC-4CF8-B085-7EF69E48194C}" type="pres">
      <dgm:prSet presAssocID="{74BE92FE-8E30-4BDB-93A4-65A5D3A1D9E8}" presName="parentText" presStyleLbl="node1" presStyleIdx="2" presStyleCnt="3" custScaleX="78564" custScaleY="42007" custLinFactY="17479" custLinFactNeighborX="-58" custLinFactNeighborY="100000">
        <dgm:presLayoutVars>
          <dgm:chMax val="0"/>
          <dgm:bulletEnabled val="1"/>
        </dgm:presLayoutVars>
      </dgm:prSet>
      <dgm:spPr/>
    </dgm:pt>
  </dgm:ptLst>
  <dgm:cxnLst>
    <dgm:cxn modelId="{E097F609-4545-4A1B-AE71-1D3AD7BE467D}" type="presOf" srcId="{D8DD7D82-EB03-4B6E-ADE9-1A76C9F2AF4B}" destId="{F46B0B6E-CD28-4A88-8DE2-FFDA6374B101}" srcOrd="0" destOrd="0" presId="urn:microsoft.com/office/officeart/2005/8/layout/vList2"/>
    <dgm:cxn modelId="{9B3CB92C-FE2A-419A-8DBB-BC8D75FF8806}" type="presOf" srcId="{74BE92FE-8E30-4BDB-93A4-65A5D3A1D9E8}" destId="{E97B0163-91FC-4CF8-B085-7EF69E48194C}" srcOrd="0" destOrd="0" presId="urn:microsoft.com/office/officeart/2005/8/layout/vList2"/>
    <dgm:cxn modelId="{666A1C2D-FD1B-4E3C-BDBD-D71BDA414ACB}" srcId="{34F5D6B6-428E-421B-A15E-75AA1078E0E5}" destId="{74BE92FE-8E30-4BDB-93A4-65A5D3A1D9E8}" srcOrd="2" destOrd="0" parTransId="{F9C329D1-3767-494C-BA95-198BCEDA1892}" sibTransId="{4636D7C7-5090-4867-9D81-4F01D63EACE5}"/>
    <dgm:cxn modelId="{D1D8296E-A09F-46D8-A550-336C67BC334A}" srcId="{34F5D6B6-428E-421B-A15E-75AA1078E0E5}" destId="{86FA8929-9C08-42D5-9D1A-26B83B579417}" srcOrd="0" destOrd="0" parTransId="{D0332FE3-0C6D-4D3A-94FB-FB87BF52E0B6}" sibTransId="{CB027297-E0D7-4C9C-9DDB-AAB80E3740B1}"/>
    <dgm:cxn modelId="{782D7E55-F5EB-4AFD-B402-3AA7F19E5ED7}" type="presOf" srcId="{86FA8929-9C08-42D5-9D1A-26B83B579417}" destId="{B73983F8-B18C-4DFF-8A6B-B35F09D3352C}" srcOrd="0" destOrd="0" presId="urn:microsoft.com/office/officeart/2005/8/layout/vList2"/>
    <dgm:cxn modelId="{C2333199-227E-4502-92FF-403D3E751D31}" type="presOf" srcId="{34F5D6B6-428E-421B-A15E-75AA1078E0E5}" destId="{BB3D4FD5-698B-4932-8C69-2DD574BA3518}" srcOrd="0" destOrd="0" presId="urn:microsoft.com/office/officeart/2005/8/layout/vList2"/>
    <dgm:cxn modelId="{E8B175C9-5F99-488E-89E3-53984CC0C8EB}" srcId="{34F5D6B6-428E-421B-A15E-75AA1078E0E5}" destId="{D8DD7D82-EB03-4B6E-ADE9-1A76C9F2AF4B}" srcOrd="1" destOrd="0" parTransId="{8ECD077B-A2A8-4A6D-9E08-AE194FEB8B2E}" sibTransId="{65D43012-D089-48F1-9C20-ECD0D2420154}"/>
    <dgm:cxn modelId="{9993F5AB-1595-4CD5-AC43-6C273519BFF2}" type="presParOf" srcId="{BB3D4FD5-698B-4932-8C69-2DD574BA3518}" destId="{B73983F8-B18C-4DFF-8A6B-B35F09D3352C}" srcOrd="0" destOrd="0" presId="urn:microsoft.com/office/officeart/2005/8/layout/vList2"/>
    <dgm:cxn modelId="{7BE5B1DE-8D7A-4573-BBB3-CAACCFFFEA03}" type="presParOf" srcId="{BB3D4FD5-698B-4932-8C69-2DD574BA3518}" destId="{F64AC266-F2F7-4C2D-9BDD-5AA4695B88FC}" srcOrd="1" destOrd="0" presId="urn:microsoft.com/office/officeart/2005/8/layout/vList2"/>
    <dgm:cxn modelId="{F04A617E-202F-469E-B830-62F528AE53EE}" type="presParOf" srcId="{BB3D4FD5-698B-4932-8C69-2DD574BA3518}" destId="{F46B0B6E-CD28-4A88-8DE2-FFDA6374B101}" srcOrd="2" destOrd="0" presId="urn:microsoft.com/office/officeart/2005/8/layout/vList2"/>
    <dgm:cxn modelId="{598D667C-51B9-4CC3-8225-879C28B9AAE5}" type="presParOf" srcId="{BB3D4FD5-698B-4932-8C69-2DD574BA3518}" destId="{5F944B6E-20B2-49A4-8496-64AECBF18C82}" srcOrd="3" destOrd="0" presId="urn:microsoft.com/office/officeart/2005/8/layout/vList2"/>
    <dgm:cxn modelId="{9E680606-87EE-4C0E-A7C1-271DC1CB5891}" type="presParOf" srcId="{BB3D4FD5-698B-4932-8C69-2DD574BA3518}" destId="{E97B0163-91FC-4CF8-B085-7EF69E48194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5D155-5114-45E3-8AD4-3A51D0D4441A}">
      <dsp:nvSpPr>
        <dsp:cNvPr id="0" name=""/>
        <dsp:cNvSpPr/>
      </dsp:nvSpPr>
      <dsp:spPr>
        <a:xfrm>
          <a:off x="702277" y="495193"/>
          <a:ext cx="5301354" cy="7990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Century Gothic" panose="020B0502020202020204"/>
            </a:rPr>
            <a:t>BUSINESS</a:t>
          </a:r>
          <a:endParaRPr lang="en-US" sz="2300" kern="1200" dirty="0"/>
        </a:p>
      </dsp:txBody>
      <dsp:txXfrm>
        <a:off x="741283" y="534199"/>
        <a:ext cx="5223342" cy="721022"/>
      </dsp:txXfrm>
    </dsp:sp>
    <dsp:sp modelId="{04F8B081-89B6-4B07-82AC-83BF3C307B22}">
      <dsp:nvSpPr>
        <dsp:cNvPr id="0" name=""/>
        <dsp:cNvSpPr/>
      </dsp:nvSpPr>
      <dsp:spPr>
        <a:xfrm>
          <a:off x="811080" y="2642368"/>
          <a:ext cx="5130894" cy="730418"/>
        </a:xfrm>
        <a:prstGeom prst="roundRect">
          <a:avLst/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  <a:r>
            <a:rPr lang="en-US" sz="2000" kern="1200" dirty="0">
              <a:latin typeface="Century Gothic" panose="020B0502020202020204"/>
            </a:rPr>
            <a:t>INTERPERSONAL </a:t>
          </a:r>
          <a:r>
            <a:rPr lang="en-US" sz="2000" kern="1200" dirty="0"/>
            <a:t>COMMUNICATION</a:t>
          </a:r>
        </a:p>
      </dsp:txBody>
      <dsp:txXfrm>
        <a:off x="846736" y="2678024"/>
        <a:ext cx="5059582" cy="659106"/>
      </dsp:txXfrm>
    </dsp:sp>
    <dsp:sp modelId="{9BB50D74-7C17-45B2-93BC-D6C7E7CD3719}">
      <dsp:nvSpPr>
        <dsp:cNvPr id="0" name=""/>
        <dsp:cNvSpPr/>
      </dsp:nvSpPr>
      <dsp:spPr>
        <a:xfrm>
          <a:off x="800982" y="4435441"/>
          <a:ext cx="5425701" cy="549866"/>
        </a:xfrm>
        <a:prstGeom prst="roundRect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MENTAL HEALTH</a:t>
          </a:r>
        </a:p>
      </dsp:txBody>
      <dsp:txXfrm>
        <a:off x="827824" y="4462283"/>
        <a:ext cx="5372017" cy="496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CFD0-7454-4E32-8291-E2D88F6524E8}">
      <dsp:nvSpPr>
        <dsp:cNvPr id="0" name=""/>
        <dsp:cNvSpPr/>
      </dsp:nvSpPr>
      <dsp:spPr>
        <a:xfrm>
          <a:off x="566887" y="4579"/>
          <a:ext cx="5428746" cy="12991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52761-E6CC-4CE6-AF65-6183AB0B2797}">
      <dsp:nvSpPr>
        <dsp:cNvPr id="0" name=""/>
        <dsp:cNvSpPr/>
      </dsp:nvSpPr>
      <dsp:spPr>
        <a:xfrm>
          <a:off x="714697" y="10547"/>
          <a:ext cx="998855" cy="998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4C9F7-E4BB-4E46-BD87-F687CD76204B}">
      <dsp:nvSpPr>
        <dsp:cNvPr id="0" name=""/>
        <dsp:cNvSpPr/>
      </dsp:nvSpPr>
      <dsp:spPr>
        <a:xfrm>
          <a:off x="2097596" y="0"/>
          <a:ext cx="4918372" cy="1816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204" tIns="192204" rIns="192204" bIns="1922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 GLOBAL HARING IMPAIRMENTS</a:t>
          </a:r>
        </a:p>
      </dsp:txBody>
      <dsp:txXfrm>
        <a:off x="2097596" y="0"/>
        <a:ext cx="4918372" cy="1816101"/>
      </dsp:txXfrm>
    </dsp:sp>
    <dsp:sp modelId="{B5B4C7E7-C9AF-48F3-A0A4-E30B74889CBE}">
      <dsp:nvSpPr>
        <dsp:cNvPr id="0" name=""/>
        <dsp:cNvSpPr/>
      </dsp:nvSpPr>
      <dsp:spPr>
        <a:xfrm>
          <a:off x="113290" y="3467339"/>
          <a:ext cx="6391898" cy="11966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5210B-F73A-401D-8CBF-D8E2EE1A2494}">
      <dsp:nvSpPr>
        <dsp:cNvPr id="0" name=""/>
        <dsp:cNvSpPr/>
      </dsp:nvSpPr>
      <dsp:spPr>
        <a:xfrm>
          <a:off x="393352" y="3662470"/>
          <a:ext cx="998855" cy="998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53C6F-E098-4DAF-B24F-E93949C1767D}">
      <dsp:nvSpPr>
        <dsp:cNvPr id="0" name=""/>
        <dsp:cNvSpPr/>
      </dsp:nvSpPr>
      <dsp:spPr>
        <a:xfrm>
          <a:off x="1941579" y="3253847"/>
          <a:ext cx="4918372" cy="1816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204" tIns="192204" rIns="192204" bIns="1922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- MARKET SPECIFICATIONS </a:t>
          </a:r>
        </a:p>
      </dsp:txBody>
      <dsp:txXfrm>
        <a:off x="1941579" y="3253847"/>
        <a:ext cx="4918372" cy="1816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983F8-B18C-4DFF-8A6B-B35F09D3352C}">
      <dsp:nvSpPr>
        <dsp:cNvPr id="0" name=""/>
        <dsp:cNvSpPr/>
      </dsp:nvSpPr>
      <dsp:spPr>
        <a:xfrm>
          <a:off x="602122" y="391048"/>
          <a:ext cx="5187030" cy="9690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HEARING AIDS</a:t>
          </a:r>
        </a:p>
      </dsp:txBody>
      <dsp:txXfrm>
        <a:off x="649426" y="438352"/>
        <a:ext cx="5092422" cy="874420"/>
      </dsp:txXfrm>
    </dsp:sp>
    <dsp:sp modelId="{F46B0B6E-CD28-4A88-8DE2-FFDA6374B101}">
      <dsp:nvSpPr>
        <dsp:cNvPr id="0" name=""/>
        <dsp:cNvSpPr/>
      </dsp:nvSpPr>
      <dsp:spPr>
        <a:xfrm>
          <a:off x="602122" y="2315784"/>
          <a:ext cx="5187030" cy="947540"/>
        </a:xfrm>
        <a:prstGeom prst="roundRect">
          <a:avLst/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PUBLIC TRANSLATORS</a:t>
          </a:r>
        </a:p>
      </dsp:txBody>
      <dsp:txXfrm>
        <a:off x="648377" y="2362039"/>
        <a:ext cx="5094520" cy="855030"/>
      </dsp:txXfrm>
    </dsp:sp>
    <dsp:sp modelId="{E97B0163-91FC-4CF8-B085-7EF69E48194C}">
      <dsp:nvSpPr>
        <dsp:cNvPr id="0" name=""/>
        <dsp:cNvSpPr/>
      </dsp:nvSpPr>
      <dsp:spPr>
        <a:xfrm>
          <a:off x="681309" y="4272895"/>
          <a:ext cx="5021241" cy="1069464"/>
        </a:xfrm>
        <a:prstGeom prst="roundRect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ROBOTIC TRANSLATORS</a:t>
          </a:r>
        </a:p>
      </dsp:txBody>
      <dsp:txXfrm>
        <a:off x="733516" y="4325102"/>
        <a:ext cx="4916827" cy="965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1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8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55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37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5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97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65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58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8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92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32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38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57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34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45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79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70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49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59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9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41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07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4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91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59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3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9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1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7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0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09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49362E3-A54E-4E57-820F-459EE11C814B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9E8AEB2-EC6B-43AB-8E6B-5ADDE19C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2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7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tecommunications.org/statistics#:~:text=1%20Deaf%20children%20are%205x%20as%20likely%20to,the%20victims%20of%20sexual%20assault.%20%5BADWAS%5D%20More%20items" TargetMode="External"/><Relationship Id="rId2" Type="http://schemas.openxmlformats.org/officeDocument/2006/relationships/hyperlink" Target="https://nvrc.org/1-in-4-deaf-people-have-quit-their-job-due-to-discrimination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pen-electronics.org/aslan-is-the-new-robotic-translator-for-deaf-people/#:~:text=Aslan%20is%20the%20New%20Robotic%20Translator%20for%20Deaf,sign%20language%3A%20their%20project%20is%20called%20Project%20Aslan." TargetMode="External"/><Relationship Id="rId4" Type="http://schemas.openxmlformats.org/officeDocument/2006/relationships/hyperlink" Target="https://www.nidcd.nih.gov/health/statistics/quick-statistics-hearing#pdf#:~:text=Roughly%2010%20percent%20of%20the%20U.S.%20adult%20population%2C,U.S.%20adults%20could%20benefit%20from%20using%20hearing%20aids.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toon.com/online-presentation/dIug2Obht5p/?mode=movie&amp;published_from=studio#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AD50F4-6C6E-8E05-8B62-71D182F6B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782726"/>
            <a:ext cx="8825658" cy="2870161"/>
          </a:xfrm>
        </p:spPr>
        <p:txBody>
          <a:bodyPr anchor="b">
            <a:normAutofit/>
          </a:bodyPr>
          <a:lstStyle/>
          <a:p>
            <a:pPr algn="ctr"/>
            <a:br>
              <a:rPr lang="en-US"/>
            </a:br>
            <a:br>
              <a:rPr lang="en-US"/>
            </a:br>
            <a:r>
              <a:rPr lang="en-US" b="1">
                <a:solidFill>
                  <a:schemeClr val="tx1"/>
                </a:solidFill>
              </a:rPr>
              <a:t>Trans-optima Glasses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2DDB-2DD6-730E-0227-E3236A48F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232965"/>
            <a:ext cx="8825658" cy="1234148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Max Roslin, Jack Majewski, Dan Mukuna, </a:t>
            </a:r>
            <a:r>
              <a:rPr lang="en-US" sz="2000" dirty="0" err="1"/>
              <a:t>AidAn</a:t>
            </a:r>
            <a:r>
              <a:rPr lang="en-US" sz="2000" dirty="0"/>
              <a:t> Tucker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576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210">
            <a:extLst>
              <a:ext uri="{FF2B5EF4-FFF2-40B4-BE49-F238E27FC236}">
                <a16:creationId xmlns:a16="http://schemas.microsoft.com/office/drawing/2014/main" id="{50D66F30-C807-5572-693D-CD11C703D420}"/>
              </a:ext>
            </a:extLst>
          </p:cNvPr>
          <p:cNvSpPr txBox="1"/>
          <p:nvPr/>
        </p:nvSpPr>
        <p:spPr>
          <a:xfrm>
            <a:off x="412172" y="408333"/>
            <a:ext cx="7446818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>
                <a:cs typeface="Urdu Typesetting"/>
              </a:rPr>
              <a:t>Citations: </a:t>
            </a:r>
          </a:p>
          <a:p>
            <a:endParaRPr lang="en-US" sz="4400" b="1">
              <a:cs typeface="Urdu Typesetting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1635F-7389-58E2-D507-670C49775AFA}"/>
              </a:ext>
            </a:extLst>
          </p:cNvPr>
          <p:cNvSpPr txBox="1"/>
          <p:nvPr/>
        </p:nvSpPr>
        <p:spPr>
          <a:xfrm>
            <a:off x="570154" y="1228195"/>
            <a:ext cx="87741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1200" dirty="0">
                <a:effectLst/>
              </a:rPr>
              <a:t>“ICPHS – Phonetic Experts.” </a:t>
            </a:r>
            <a:r>
              <a:rPr lang="en-US" sz="1200" i="1" dirty="0">
                <a:effectLst/>
              </a:rPr>
              <a:t>How Do Deaf People Feel about Their Place in the World?</a:t>
            </a:r>
            <a:r>
              <a:rPr lang="en-US" sz="1200" dirty="0">
                <a:effectLst/>
              </a:rPr>
              <a:t>, https://www.icphs2019.org/. </a:t>
            </a:r>
          </a:p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en-US" sz="1200" dirty="0">
                <a:hlinkClick r:id="rId2"/>
              </a:rPr>
              <a:t>1 in 4 deaf people have quit their job due to discrimination – Northern Virginia Resource Center for Deaf &amp; Hard of Hearing Persons (nvrc.org)</a:t>
            </a:r>
            <a:endParaRPr lang="en-US" sz="1200" dirty="0"/>
          </a:p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en-US" sz="1200" dirty="0">
                <a:hlinkClick r:id="rId3"/>
              </a:rPr>
              <a:t>Statistics on Deafness (gatecommunications.org)</a:t>
            </a:r>
            <a:endParaRPr lang="en-US" sz="1200" dirty="0"/>
          </a:p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en-US" sz="1200" dirty="0">
                <a:hlinkClick r:id="rId4"/>
              </a:rPr>
              <a:t>Quick Statistics About Hearing | NIDCD (nih.gov)</a:t>
            </a:r>
            <a:endParaRPr lang="en-US" sz="1200" dirty="0"/>
          </a:p>
          <a:p>
            <a:pPr marL="171450" indent="-171450">
              <a:lnSpc>
                <a:spcPct val="200000"/>
              </a:lnSpc>
              <a:buFontTx/>
              <a:buChar char="-"/>
            </a:pPr>
            <a:r>
              <a:rPr lang="en-US" sz="12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Deaf adults are more likely than the general population to be diagnosed with depression or </a:t>
            </a:r>
            <a:r>
              <a:rPr lang="en-US" sz="1200" b="1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anxiety disorder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 at a younger age. </a:t>
            </a:r>
            <a:endParaRPr lang="en-US" sz="1200" dirty="0"/>
          </a:p>
          <a:p>
            <a:pPr>
              <a:lnSpc>
                <a:spcPct val="200000"/>
              </a:lnSpc>
            </a:pPr>
            <a:r>
              <a:rPr lang="en-US" sz="1200" dirty="0"/>
              <a:t>-</a:t>
            </a:r>
            <a:r>
              <a:rPr lang="en-US" sz="1200" dirty="0">
                <a:effectLst/>
              </a:rPr>
              <a:t>“American Sign Language.” </a:t>
            </a:r>
            <a:r>
              <a:rPr lang="en-US" sz="1200" i="1" dirty="0">
                <a:effectLst/>
              </a:rPr>
              <a:t>National Institute of Deafness and Other Communication Disorders</a:t>
            </a:r>
            <a:r>
              <a:rPr lang="en-US" sz="1200" dirty="0">
                <a:effectLst/>
              </a:rPr>
              <a:t>, U.S. Department of Health and Human Services, https://www.nidcd.nih.gov/health/american-sign-language. </a:t>
            </a:r>
          </a:p>
          <a:p>
            <a:pPr>
              <a:lnSpc>
                <a:spcPct val="200000"/>
              </a:lnSpc>
            </a:pPr>
            <a:r>
              <a:rPr lang="en-US" sz="1200" dirty="0">
                <a:hlinkClick r:id="rId5"/>
              </a:rPr>
              <a:t>Aslan is the New Robotic Translator for Deaf People - Open Electronics - Open Electronics (open-electronics.org)</a:t>
            </a:r>
            <a:endParaRPr lang="en-US" sz="12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3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4FA7-B701-9B76-0A59-49826FC9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AC622-3BA8-C8B4-807A-7CFA77FE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67297" cy="34163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Link to Trans-optima Glasses informational video below</a:t>
            </a:r>
          </a:p>
          <a:p>
            <a:endParaRPr lang="en-US" dirty="0">
              <a:hlinkClick r:id="rId2"/>
            </a:endParaRPr>
          </a:p>
          <a:p>
            <a:r>
              <a:rPr lang="en-US" dirty="0" err="1">
                <a:hlinkClick r:id="rId2"/>
              </a:rPr>
              <a:t>Powtoon</a:t>
            </a:r>
            <a:r>
              <a:rPr lang="en-US" dirty="0">
                <a:hlinkClick r:id="rId2"/>
              </a:rPr>
              <a:t> - Trans-Optima Glasses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8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3028-388B-A32F-4F4F-43CB07AF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Trans-optima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DB983-704B-8F4B-4794-4B72098A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03" y="2257293"/>
            <a:ext cx="3369421" cy="394017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Cambria"/>
                <a:ea typeface="Cambria"/>
              </a:rPr>
              <a:t>Trans-optima software</a:t>
            </a:r>
            <a:r>
              <a:rPr lang="en-US" u="sng" dirty="0">
                <a:solidFill>
                  <a:srgbClr val="000000"/>
                </a:solidFill>
                <a:latin typeface="Cambria"/>
                <a:ea typeface="Cambria"/>
              </a:rPr>
              <a:t> </a:t>
            </a:r>
            <a:endParaRPr lang="en-US" sz="1800" b="0" i="0" u="sng" strike="noStrike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rgbClr val="000000"/>
                </a:solidFill>
                <a:latin typeface="Cambria"/>
                <a:ea typeface="Cambria"/>
              </a:rPr>
              <a:t>Cross reference of lip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Cambria"/>
                <a:ea typeface="Cambria"/>
              </a:rPr>
              <a:t> reading </a:t>
            </a:r>
            <a:r>
              <a:rPr lang="en-US" sz="1900" dirty="0">
                <a:solidFill>
                  <a:srgbClr val="000000"/>
                </a:solidFill>
                <a:latin typeface="Cambria"/>
                <a:ea typeface="Cambria"/>
              </a:rPr>
              <a:t>visual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Cambria"/>
                <a:ea typeface="Cambria"/>
              </a:rPr>
              <a:t> </a:t>
            </a:r>
            <a:r>
              <a:rPr lang="en-US" sz="1900" dirty="0">
                <a:solidFill>
                  <a:srgbClr val="000000"/>
                </a:solidFill>
                <a:latin typeface="Cambria"/>
                <a:ea typeface="Cambria"/>
              </a:rPr>
              <a:t>cues, and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Cambria"/>
                <a:ea typeface="Cambria"/>
              </a:rPr>
              <a:t> audio</a:t>
            </a:r>
            <a:r>
              <a:rPr lang="en-US" sz="1900" dirty="0">
                <a:solidFill>
                  <a:srgbClr val="000000"/>
                </a:solidFill>
                <a:latin typeface="Cambria"/>
                <a:ea typeface="Cambria"/>
              </a:rPr>
              <a:t> and tone detection (goal of near 100% accuracy) 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rgbClr val="000000"/>
                </a:solidFill>
                <a:latin typeface="Cambria"/>
                <a:ea typeface="Cambria"/>
              </a:rPr>
              <a:t>Visually displayed text as preset responses, utilizes eye-tracking technology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rgbClr val="000000"/>
                </a:solidFill>
                <a:latin typeface="Cambria"/>
                <a:ea typeface="Cambria"/>
              </a:rPr>
              <a:t>The software is what we have created that is so revolutionary</a:t>
            </a:r>
            <a:endParaRPr lang="en-US" sz="1900" dirty="0"/>
          </a:p>
          <a:p>
            <a:endParaRPr lang="en-US" sz="1800" b="0" i="0" u="none" strike="noStrike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9C8026-EF9C-D61C-E7BD-A93969F67FAC}"/>
              </a:ext>
            </a:extLst>
          </p:cNvPr>
          <p:cNvSpPr txBox="1">
            <a:spLocks/>
          </p:cNvSpPr>
          <p:nvPr/>
        </p:nvSpPr>
        <p:spPr>
          <a:xfrm>
            <a:off x="3774045" y="2381838"/>
            <a:ext cx="3369421" cy="4014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u="sng" dirty="0">
                <a:solidFill>
                  <a:srgbClr val="000000"/>
                </a:solidFill>
                <a:latin typeface="Cambria"/>
                <a:ea typeface="Cambria"/>
              </a:rPr>
              <a:t>Key Details</a:t>
            </a:r>
            <a:endParaRPr lang="en-US" u="sng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Bluetooth incorporated AI translator for English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Everything is integrated in the AI Chip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Interior fitted projector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Microphone/receiver and camera interlinked with our software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EBDA48-01FE-8A27-7EA4-577CD887347C}"/>
              </a:ext>
            </a:extLst>
          </p:cNvPr>
          <p:cNvSpPr txBox="1"/>
          <p:nvPr/>
        </p:nvSpPr>
        <p:spPr>
          <a:xfrm>
            <a:off x="7143188" y="5587083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AI Chip design fig.1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13F289-EA49-6751-0533-8994854B3F67}"/>
              </a:ext>
            </a:extLst>
          </p:cNvPr>
          <p:cNvSpPr txBox="1"/>
          <p:nvPr/>
        </p:nvSpPr>
        <p:spPr>
          <a:xfrm>
            <a:off x="9719121" y="5584106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Speaker design fig. 2</a:t>
            </a:r>
          </a:p>
        </p:txBody>
      </p:sp>
      <p:pic>
        <p:nvPicPr>
          <p:cNvPr id="5" name="Picture 6" descr="Diagram&#10;&#10;Description automatically generated">
            <a:extLst>
              <a:ext uri="{FF2B5EF4-FFF2-40B4-BE49-F238E27FC236}">
                <a16:creationId xmlns:a16="http://schemas.microsoft.com/office/drawing/2014/main" id="{5C101BA5-D146-6E1E-EAED-0B211ED74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255" y="2880478"/>
            <a:ext cx="2632766" cy="2706330"/>
          </a:xfrm>
          <a:prstGeom prst="rect">
            <a:avLst/>
          </a:prstGeom>
        </p:spPr>
      </p:pic>
      <p:pic>
        <p:nvPicPr>
          <p:cNvPr id="7" name="Picture 8" descr="Diagram&#10;&#10;Description automatically generated">
            <a:extLst>
              <a:ext uri="{FF2B5EF4-FFF2-40B4-BE49-F238E27FC236}">
                <a16:creationId xmlns:a16="http://schemas.microsoft.com/office/drawing/2014/main" id="{DC251DD0-B2E4-7741-4835-858548294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956" y="2877676"/>
            <a:ext cx="2544418" cy="271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7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B088-984A-08D9-626D-8C20F9B4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Trans-Optima Hardware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AA19B2-1DDA-1CA2-732F-6E693D2E3322}"/>
              </a:ext>
            </a:extLst>
          </p:cNvPr>
          <p:cNvSpPr txBox="1">
            <a:spLocks/>
          </p:cNvSpPr>
          <p:nvPr/>
        </p:nvSpPr>
        <p:spPr>
          <a:xfrm>
            <a:off x="9085579" y="2370073"/>
            <a:ext cx="3115422" cy="38258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u="sng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Product Specifications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Titanium Frames (strong as steal but 45 % lighter)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Temple and temple tips constructed of memory metal </a:t>
            </a:r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Projective film layered over the lens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ambria"/>
                <a:ea typeface="Cambria"/>
              </a:rPr>
              <a:t>USB-C charger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56862-331E-5750-3858-D8F3F9D83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4" y="2237552"/>
            <a:ext cx="4244194" cy="3825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E1EC20-6691-3DBE-4D1E-25E224611821}"/>
              </a:ext>
            </a:extLst>
          </p:cNvPr>
          <p:cNvSpPr txBox="1"/>
          <p:nvPr/>
        </p:nvSpPr>
        <p:spPr>
          <a:xfrm>
            <a:off x="587348" y="6175465"/>
            <a:ext cx="609887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Cambria"/>
                <a:ea typeface="Cambria"/>
              </a:rPr>
              <a:t>Raw Glasses Specifications fig.4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B03C3-960A-DB9E-EF21-F366AB1E6FF3}"/>
              </a:ext>
            </a:extLst>
          </p:cNvPr>
          <p:cNvSpPr txBox="1"/>
          <p:nvPr/>
        </p:nvSpPr>
        <p:spPr>
          <a:xfrm>
            <a:off x="4885412" y="6195948"/>
            <a:ext cx="609887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Cambria"/>
                <a:ea typeface="Cambria"/>
              </a:rPr>
              <a:t>Digitized Glasses specifications fig.4</a:t>
            </a: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409F86F4-4B41-A49C-7FD7-D9DEE45AE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342" y="2293107"/>
            <a:ext cx="4356847" cy="37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1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7" name="Oval 1076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8" name="Rectangle 1077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9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80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81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173028-388B-A32F-4F4F-43CB07AFE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EBEBEB"/>
                </a:solidFill>
              </a:rPr>
              <a:t>NECESSITY</a:t>
            </a:r>
          </a:p>
        </p:txBody>
      </p:sp>
      <p:sp>
        <p:nvSpPr>
          <p:cNvPr id="1083" name="Rectangle 1082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70" name="Content Placeholder 5">
            <a:extLst>
              <a:ext uri="{FF2B5EF4-FFF2-40B4-BE49-F238E27FC236}">
                <a16:creationId xmlns:a16="http://schemas.microsoft.com/office/drawing/2014/main" id="{DEE419DD-47AB-60D6-D9C3-2C2073CF6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70093"/>
              </p:ext>
            </p:extLst>
          </p:nvPr>
        </p:nvGraphicFramePr>
        <p:xfrm>
          <a:off x="5181644" y="478480"/>
          <a:ext cx="6892843" cy="625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9E9155C-FE82-3DCD-87F1-8749CFDB0563}"/>
              </a:ext>
            </a:extLst>
          </p:cNvPr>
          <p:cNvSpPr txBox="1"/>
          <p:nvPr/>
        </p:nvSpPr>
        <p:spPr>
          <a:xfrm>
            <a:off x="5921364" y="1782135"/>
            <a:ext cx="5226435" cy="134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>
                <a:solidFill>
                  <a:srgbClr val="0101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1400" dirty="0">
                <a:solidFill>
                  <a:srgbClr val="01010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 majority (56%) of deaf or hard of hearing employees have experienced discrimination during their career.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>
                <a:solidFill>
                  <a:srgbClr val="01010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Leading</a:t>
            </a:r>
            <a:r>
              <a:rPr lang="en-US" sz="1400" dirty="0">
                <a:solidFill>
                  <a:srgbClr val="01010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 one in four (25%) deaf people leave a job because of a difficult environment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062CC-8F08-EE5F-B26D-72DD8B1E6502}"/>
              </a:ext>
            </a:extLst>
          </p:cNvPr>
          <p:cNvSpPr txBox="1"/>
          <p:nvPr/>
        </p:nvSpPr>
        <p:spPr>
          <a:xfrm>
            <a:off x="5982641" y="3892033"/>
            <a:ext cx="5140971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Few non-native sign language speakers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About 90 percent of deaf people are born with hearing able parents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F19CA-A7E4-D2C1-2F15-29E70B26D6B6}"/>
              </a:ext>
            </a:extLst>
          </p:cNvPr>
          <p:cNvSpPr txBox="1"/>
          <p:nvPr/>
        </p:nvSpPr>
        <p:spPr>
          <a:xfrm>
            <a:off x="5982640" y="5500208"/>
            <a:ext cx="60552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140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Deaf children are 5x as likely to be abused as [able] Hearing children. [UK Study]”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en-US" sz="140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Deaf adults are more likely than the general population to be diagnosed with depression or anxiety disorder at a younger age” (ICPhS2019).</a:t>
            </a:r>
            <a:endParaRPr lang="en-US" sz="140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66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7" name="Oval 1076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8" name="Rectangle 1077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9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80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81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173028-388B-A32F-4F4F-43CB07AFE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EBEBEB"/>
                </a:solidFill>
              </a:rPr>
              <a:t>MARKET</a:t>
            </a:r>
          </a:p>
        </p:txBody>
      </p:sp>
      <p:sp>
        <p:nvSpPr>
          <p:cNvPr id="1083" name="Rectangle 1082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70" name="Content Placeholder 5">
            <a:extLst>
              <a:ext uri="{FF2B5EF4-FFF2-40B4-BE49-F238E27FC236}">
                <a16:creationId xmlns:a16="http://schemas.microsoft.com/office/drawing/2014/main" id="{9295D8A3-9A19-4351-1D07-A940E3F30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000386"/>
              </p:ext>
            </p:extLst>
          </p:nvPr>
        </p:nvGraphicFramePr>
        <p:xfrm>
          <a:off x="4882248" y="531671"/>
          <a:ext cx="7015969" cy="6053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871110F-A1FF-FC92-50F1-82BFB76CB995}"/>
              </a:ext>
            </a:extLst>
          </p:cNvPr>
          <p:cNvSpPr txBox="1"/>
          <p:nvPr/>
        </p:nvSpPr>
        <p:spPr>
          <a:xfrm>
            <a:off x="5194300" y="1851922"/>
            <a:ext cx="6442615" cy="1856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Approximately 37.5 million people age 18 or above have hearing loss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 million people in the world are deaf or having extreme hearing impairments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There are between 300k and 3M US people with legal deafness</a:t>
            </a:r>
          </a:p>
          <a:p>
            <a:pPr>
              <a:lnSpc>
                <a:spcPct val="200000"/>
              </a:lnSpc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(Includes both fully deaf people and people with severe hearing impairments)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AC595-1D8A-F4DC-5889-C33528AFF44A}"/>
              </a:ext>
            </a:extLst>
          </p:cNvPr>
          <p:cNvSpPr txBox="1"/>
          <p:nvPr/>
        </p:nvSpPr>
        <p:spPr>
          <a:xfrm>
            <a:off x="5135563" y="5237988"/>
            <a:ext cx="701596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Approximately 37.5 million people age 18 or above have hearing loss</a:t>
            </a:r>
          </a:p>
          <a:p>
            <a:pPr>
              <a:lnSpc>
                <a:spcPct val="200000"/>
              </a:lnSpc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- 500,000 ASL natural speakers in the US and Canada </a:t>
            </a:r>
          </a:p>
          <a:p>
            <a:pPr>
              <a:lnSpc>
                <a:spcPct val="200000"/>
              </a:lnSpc>
            </a:pPr>
            <a:r>
              <a:rPr lang="en-US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Our goal is to move into the space of marketing to BSL (151k), FSL(80-300k), CSL (up to 20M) speakers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11DE-A7F2-7355-8EEB-AFC846A6F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Research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FDB9CAA-44BE-47AD-21DE-D422AE3430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879081"/>
              </p:ext>
            </p:extLst>
          </p:nvPr>
        </p:nvGraphicFramePr>
        <p:xfrm>
          <a:off x="-1" y="2540480"/>
          <a:ext cx="5003321" cy="3343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D43A520-FC30-ECAB-F4B5-D2508089CB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335860"/>
              </p:ext>
            </p:extLst>
          </p:nvPr>
        </p:nvGraphicFramePr>
        <p:xfrm>
          <a:off x="4655389" y="2540479"/>
          <a:ext cx="4057290" cy="3722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EA4E305-036A-A984-D858-74485D419A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152977"/>
              </p:ext>
            </p:extLst>
          </p:nvPr>
        </p:nvGraphicFramePr>
        <p:xfrm>
          <a:off x="8054196" y="2544790"/>
          <a:ext cx="4572000" cy="371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154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7" name="Oval 1076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8" name="Rectangle 1077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9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80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81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173028-388B-A32F-4F4F-43CB07AFE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3300" b="1">
                <a:solidFill>
                  <a:srgbClr val="EBEBEB"/>
                </a:solidFill>
              </a:rPr>
              <a:t>COMPETITION</a:t>
            </a:r>
          </a:p>
        </p:txBody>
      </p:sp>
      <p:sp>
        <p:nvSpPr>
          <p:cNvPr id="1083" name="Rectangle 1082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070" name="Content Placeholder 5">
            <a:extLst>
              <a:ext uri="{FF2B5EF4-FFF2-40B4-BE49-F238E27FC236}">
                <a16:creationId xmlns:a16="http://schemas.microsoft.com/office/drawing/2014/main" id="{9CE34B55-5661-CF10-7669-209D04149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516069"/>
              </p:ext>
            </p:extLst>
          </p:nvPr>
        </p:nvGraphicFramePr>
        <p:xfrm>
          <a:off x="5334476" y="402163"/>
          <a:ext cx="6391275" cy="607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7C9976-0E9D-A12E-9C2B-DBBAF9C47848}"/>
              </a:ext>
            </a:extLst>
          </p:cNvPr>
          <p:cNvSpPr txBox="1"/>
          <p:nvPr/>
        </p:nvSpPr>
        <p:spPr>
          <a:xfrm>
            <a:off x="5993176" y="1861851"/>
            <a:ext cx="50438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Is a device that collects sound from small microphones and amplifies the sound based on auditory needs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About 28.8 M US Americans could benefit from hearing Aids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A9C504-0107-A85C-89D9-3272EF7CBFF4}"/>
              </a:ext>
            </a:extLst>
          </p:cNvPr>
          <p:cNvSpPr txBox="1"/>
          <p:nvPr/>
        </p:nvSpPr>
        <p:spPr>
          <a:xfrm>
            <a:off x="6044586" y="3688987"/>
            <a:ext cx="5043869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Airports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Train stations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General Public Places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05247-E294-C5DB-BFA6-FA2A185ED41C}"/>
              </a:ext>
            </a:extLst>
          </p:cNvPr>
          <p:cNvSpPr txBox="1"/>
          <p:nvPr/>
        </p:nvSpPr>
        <p:spPr>
          <a:xfrm>
            <a:off x="6095999" y="5807412"/>
            <a:ext cx="4941045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Few applicable translators for the deaf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Only Project Aslan exists (has drawbacks)</a:t>
            </a:r>
          </a:p>
        </p:txBody>
      </p:sp>
    </p:spTree>
    <p:extLst>
      <p:ext uri="{BB962C8B-B14F-4D97-AF65-F5344CB8AC3E}">
        <p14:creationId xmlns:p14="http://schemas.microsoft.com/office/powerpoint/2010/main" val="338776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E3653-4E62-6C3F-BF45-34C5D246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939D1F-75C8-E495-7068-A195FA341571}"/>
              </a:ext>
            </a:extLst>
          </p:cNvPr>
          <p:cNvSpPr txBox="1"/>
          <p:nvPr/>
        </p:nvSpPr>
        <p:spPr>
          <a:xfrm>
            <a:off x="6377550" y="4162946"/>
            <a:ext cx="5638180" cy="168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B/C Model</a:t>
            </a:r>
          </a:p>
          <a:p>
            <a:pPr algn="ctr">
              <a:lnSpc>
                <a:spcPct val="200000"/>
              </a:lnSpc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- Trans-optima Glasses are designed as a Business to Consumer product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7C64A-7165-293C-3118-4A8F0C53A9AE}"/>
              </a:ext>
            </a:extLst>
          </p:cNvPr>
          <p:cNvSpPr txBox="1"/>
          <p:nvPr/>
        </p:nvSpPr>
        <p:spPr>
          <a:xfrm>
            <a:off x="6577070" y="1057619"/>
            <a:ext cx="5438660" cy="163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Product Cost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Designed initially to be extremely high quality product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More expensive to produce in comparison to other luxury glasses brand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5068B0-4CF0-0A32-A6FD-5BD185A10854}"/>
              </a:ext>
            </a:extLst>
          </p:cNvPr>
          <p:cNvSpPr txBox="1"/>
          <p:nvPr/>
        </p:nvSpPr>
        <p:spPr>
          <a:xfrm>
            <a:off x="6686024" y="3024173"/>
            <a:ext cx="5197504" cy="13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Software Separation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Our software is one of a kind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Explains the increase in product price</a:t>
            </a:r>
          </a:p>
        </p:txBody>
      </p:sp>
    </p:spTree>
    <p:extLst>
      <p:ext uri="{BB962C8B-B14F-4D97-AF65-F5344CB8AC3E}">
        <p14:creationId xmlns:p14="http://schemas.microsoft.com/office/powerpoint/2010/main" val="2110739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F63221721CA84E96C44209475CB0B5" ma:contentTypeVersion="5" ma:contentTypeDescription="Create a new document." ma:contentTypeScope="" ma:versionID="6da3350fcc4b3efe77de145a480ad417">
  <xsd:schema xmlns:xsd="http://www.w3.org/2001/XMLSchema" xmlns:xs="http://www.w3.org/2001/XMLSchema" xmlns:p="http://schemas.microsoft.com/office/2006/metadata/properties" xmlns:ns3="77858a50-c36e-4c2b-bd5c-937b22c7fda2" xmlns:ns4="32aa9797-6e44-4e61-a5f4-d798c7223255" targetNamespace="http://schemas.microsoft.com/office/2006/metadata/properties" ma:root="true" ma:fieldsID="c2e9492cde42a5441ca555839da11e3c" ns3:_="" ns4:_="">
    <xsd:import namespace="77858a50-c36e-4c2b-bd5c-937b22c7fda2"/>
    <xsd:import namespace="32aa9797-6e44-4e61-a5f4-d798c72232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858a50-c36e-4c2b-bd5c-937b22c7f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a9797-6e44-4e61-a5f4-d798c722325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273D1E-3F2E-4826-8FCD-74F99130D3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234C6B-0EAB-45DB-9209-8FFD014A10A2}">
  <ds:schemaRefs>
    <ds:schemaRef ds:uri="32aa9797-6e44-4e61-a5f4-d798c7223255"/>
    <ds:schemaRef ds:uri="77858a50-c36e-4c2b-bd5c-937b22c7fda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AA5D9B7-19E0-4AA4-8C92-AFE38A76EB67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77858a50-c36e-4c2b-bd5c-937b22c7fda2"/>
    <ds:schemaRef ds:uri="http://purl.org/dc/dcmitype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32aa9797-6e44-4e61-a5f4-d798c722325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203</TotalTime>
  <Words>687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Ion Boardroom</vt:lpstr>
      <vt:lpstr>Ion Boardroom</vt:lpstr>
      <vt:lpstr>  Trans-optima Glasses</vt:lpstr>
      <vt:lpstr>Digital presentation</vt:lpstr>
      <vt:lpstr>Trans-optima Software</vt:lpstr>
      <vt:lpstr>Trans-Optima Hardware</vt:lpstr>
      <vt:lpstr>NECESSITY</vt:lpstr>
      <vt:lpstr>MARKET</vt:lpstr>
      <vt:lpstr>Market Research</vt:lpstr>
      <vt:lpstr>COMPETITION</vt:lpstr>
      <vt:lpstr>Revenue Model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Trans-optima Glasses</dc:title>
  <dc:creator>Max Roslin</dc:creator>
  <cp:lastModifiedBy>Max Roslin</cp:lastModifiedBy>
  <cp:revision>20</cp:revision>
  <dcterms:created xsi:type="dcterms:W3CDTF">2022-10-21T03:10:36Z</dcterms:created>
  <dcterms:modified xsi:type="dcterms:W3CDTF">2022-11-11T03:07:28Z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0x010100CDF63221721CA84E96C44209475CB0B5</vt:lpwstr>
  </property>
</Properties>
</file>